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2" r:id="rId17"/>
    <p:sldId id="263" r:id="rId18"/>
    <p:sldId id="264" r:id="rId19"/>
    <p:sldId id="265" r:id="rId20"/>
    <p:sldId id="266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157C3F7-1003-42B1-A008-FD6D24EF9A5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40918C4-9148-466E-B56F-22FA0BA928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58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3F7-1003-42B1-A008-FD6D24EF9A5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18C4-9148-466E-B56F-22FA0BA9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8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3F7-1003-42B1-A008-FD6D24EF9A5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18C4-9148-466E-B56F-22FA0BA928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299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3F7-1003-42B1-A008-FD6D24EF9A5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18C4-9148-466E-B56F-22FA0BA928D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729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3F7-1003-42B1-A008-FD6D24EF9A5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18C4-9148-466E-B56F-22FA0BA9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3F7-1003-42B1-A008-FD6D24EF9A5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18C4-9148-466E-B56F-22FA0BA928D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974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3F7-1003-42B1-A008-FD6D24EF9A5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18C4-9148-466E-B56F-22FA0BA928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46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3F7-1003-42B1-A008-FD6D24EF9A5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18C4-9148-466E-B56F-22FA0BA928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35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3F7-1003-42B1-A008-FD6D24EF9A5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18C4-9148-466E-B56F-22FA0BA928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47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3F7-1003-42B1-A008-FD6D24EF9A5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18C4-9148-466E-B56F-22FA0BA9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3F7-1003-42B1-A008-FD6D24EF9A5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18C4-9148-466E-B56F-22FA0BA928D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87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3F7-1003-42B1-A008-FD6D24EF9A5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18C4-9148-466E-B56F-22FA0BA928D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74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3F7-1003-42B1-A008-FD6D24EF9A5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18C4-9148-466E-B56F-22FA0BA928D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25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3F7-1003-42B1-A008-FD6D24EF9A5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18C4-9148-466E-B56F-22FA0BA928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36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3F7-1003-42B1-A008-FD6D24EF9A5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18C4-9148-466E-B56F-22FA0BA9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5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3F7-1003-42B1-A008-FD6D24EF9A5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18C4-9148-466E-B56F-22FA0BA928D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91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3F7-1003-42B1-A008-FD6D24EF9A5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18C4-9148-466E-B56F-22FA0BA9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5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57C3F7-1003-42B1-A008-FD6D24EF9A5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0918C4-9148-466E-B56F-22FA0BA9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1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hudacibe.com/" TargetMode="External"/><Relationship Id="rId2" Type="http://schemas.openxmlformats.org/officeDocument/2006/relationships/hyperlink" Target="mailto:info@alhudacibe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2C88B-F629-765D-4CFB-6301930D9F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Islamic Fintech: Growth and Future Perspectives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D20EC6-5455-8AD5-C69A-FCFEB8676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Ethical Innovation in Finance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A09373D-4985-5B83-0D3A-CAEE8BB8B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577" y="4225474"/>
            <a:ext cx="1765300" cy="10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9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751E5-4227-19C9-8EAC-6EDAC9E4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Cryptocurrency &amp; NFT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83970-5187-8709-7D46-20F388152E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What are Cryptocurrencies and NFTs?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Cryptocurrency:</a:t>
            </a:r>
            <a:r>
              <a:rPr lang="en-US" dirty="0"/>
              <a:t> Digital currencies like Bitcoin or Ethereum based on blockchain technology.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NFTs:</a:t>
            </a:r>
            <a:r>
              <a:rPr lang="en-US" dirty="0"/>
              <a:t> Non-fungible tokens that represent ownership of unique assets like digital art or real estate.</a:t>
            </a:r>
          </a:p>
          <a:p>
            <a:pPr marL="0" indent="0">
              <a:buNone/>
            </a:pPr>
            <a:r>
              <a:rPr lang="en-US" b="1" dirty="0"/>
              <a:t>Example: </a:t>
            </a:r>
            <a:r>
              <a:rPr lang="en-US" dirty="0"/>
              <a:t>Islamic Coin, a Shariah-compliant cryptocurrency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5F9E7-EE53-D3B4-20D1-78035D76A9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Implementation in Islamic Fintech: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Shariah-Compliant Cryptocurrencies: Developing cryptocurrencies that adhere to Islamic principles, such as avoiding interest-based transactions and speculation.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Tokenization of Islamic Assets:</a:t>
            </a:r>
            <a:r>
              <a:rPr lang="en-US" dirty="0"/>
              <a:t> Creating NFTs representing Shariah-compliant assets like real estate or gold.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84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16A9F-4D27-B154-56D7-F8B93715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CBDC &amp; </a:t>
            </a:r>
            <a:r>
              <a:rPr lang="en-US" dirty="0" err="1"/>
              <a:t>Regtech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1D702-9FFB-A012-23C5-43BFD36EFB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CBDC (Central Bank Digital Currency):</a:t>
            </a:r>
            <a:r>
              <a:rPr lang="en-US" dirty="0"/>
              <a:t> A digital currency issued by a central bank.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Regtech</a:t>
            </a:r>
            <a:r>
              <a:rPr lang="en-US" b="1" dirty="0"/>
              <a:t> (Regulatory Technology):</a:t>
            </a:r>
            <a:r>
              <a:rPr lang="en-US" dirty="0"/>
              <a:t> The use of technology to improve regulatory compliance.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Example: </a:t>
            </a:r>
            <a:r>
              <a:rPr lang="en-US" dirty="0"/>
              <a:t>Islamic CBDC Wallet</a:t>
            </a:r>
            <a:r>
              <a:rPr lang="en-US" b="1" dirty="0"/>
              <a:t>, </a:t>
            </a:r>
            <a:r>
              <a:rPr lang="en-US" dirty="0"/>
              <a:t> A digital wallet for storing and spending Shariah-compliant CBDCs.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7F896-7507-EF33-4B88-007F2BDF44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Implementation in Islamic Fintech: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Shariah-Compliant CBDCs:</a:t>
            </a:r>
            <a:r>
              <a:rPr lang="en-US" dirty="0"/>
              <a:t> Designing CBDCs that adhere to Islamic principles, such as avoiding interest and ensuring transparency.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Regtech</a:t>
            </a:r>
            <a:r>
              <a:rPr lang="en-US" b="1" dirty="0"/>
              <a:t> for Islamic Finance:</a:t>
            </a:r>
            <a:r>
              <a:rPr lang="en-US" dirty="0"/>
              <a:t> Using technology to streamline regulatory compliance for Islamic financial institutions.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55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89F40-0188-574D-BC1B-D20B48C97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Payments &amp; Remittances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FE841-72F2-45AE-3E3C-6AB8D005AC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What are Payments and Remittances?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Payments:</a:t>
            </a:r>
            <a:r>
              <a:rPr lang="en-US" dirty="0"/>
              <a:t> The transfer of funds between individuals or businesses.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Remittances:</a:t>
            </a:r>
            <a:r>
              <a:rPr lang="en-US" dirty="0"/>
              <a:t> The transfer of money from one country to another.</a:t>
            </a:r>
          </a:p>
          <a:p>
            <a:r>
              <a:rPr lang="en-US" b="1" dirty="0"/>
              <a:t>Example: </a:t>
            </a:r>
            <a:r>
              <a:rPr lang="en-US" dirty="0"/>
              <a:t>Islamic Remittance App, A mobile app for sending and receiving Shariah-compliant remittances. </a:t>
            </a:r>
          </a:p>
          <a:p>
            <a:pPr marL="0" indent="0">
              <a:buNone/>
            </a:pPr>
            <a:r>
              <a:rPr lang="en-US" b="1" dirty="0" err="1"/>
              <a:t>PayHalal</a:t>
            </a:r>
            <a:r>
              <a:rPr lang="en-US" b="1" dirty="0"/>
              <a:t>: </a:t>
            </a:r>
            <a:r>
              <a:rPr lang="en-US" dirty="0"/>
              <a:t>A Shariah-compliant payment gateway.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123E8-FCBF-D64D-D1EA-13764887B1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Implementation in Islamic Fintech: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Shariah-Compliant Payment Systems:</a:t>
            </a:r>
            <a:r>
              <a:rPr lang="en-US" dirty="0"/>
              <a:t> Developing payment systems that adhere to Islamic principles, such as avoiding interest and speculation.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Islamic Remittance Services:</a:t>
            </a:r>
            <a:r>
              <a:rPr lang="en-US" dirty="0"/>
              <a:t> Providing fast, secure, and Shariah-compliant remittance services.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98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CCD1-1DB8-97DB-F3BB-B80B831A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Metaverse, AR &amp; VR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D5FDD-38E0-089C-73F8-6904EF2AFD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What are Metaverse, AR &amp; VR?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Metaverse:</a:t>
            </a:r>
            <a:r>
              <a:rPr lang="en-US" dirty="0"/>
              <a:t> A virtual universe where users can interact with each other and digital objects.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AR (Augmented Reality):</a:t>
            </a:r>
            <a:r>
              <a:rPr lang="en-US" dirty="0"/>
              <a:t> Technology that overlays digital information onto the real world.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VR (Virtual Reality):</a:t>
            </a:r>
            <a:r>
              <a:rPr lang="en-US" dirty="0"/>
              <a:t> Technology that creates immersive virtual environments.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Islamic Metaverse Bank:</a:t>
            </a:r>
            <a:r>
              <a:rPr lang="en-US" dirty="0"/>
              <a:t> A virtual bank branch where customers can interact with Shariah-compliant financial services in a virtual environment.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C0128-93BE-3E5F-29D3-E33C7EC570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Implementation in Islamic Fintech: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Islamic Metaverse:</a:t>
            </a:r>
            <a:r>
              <a:rPr lang="en-US" dirty="0"/>
              <a:t> Creating virtual spaces for Islamic financial activities, such as virtual mosques, Islamic educational institutions, and halal marketplaces.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AR for Islamic Finance:</a:t>
            </a:r>
            <a:r>
              <a:rPr lang="en-US" dirty="0"/>
              <a:t> Using AR to provide interactive Shariah-compliant financial services, such as virtual consultations with Islamic financial advisors.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VR for Islamic Education:</a:t>
            </a:r>
            <a:r>
              <a:rPr lang="en-US" dirty="0"/>
              <a:t> Developing immersive VR experiences for Islamic education, such as virtual pilgrimages to Makkah and Madinah.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66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85C4E-951F-64E7-5C90-17F1FAD3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Robo-Advisor &amp;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3491E-EFCC-92B2-6F17-E15797E2B9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/>
              <a:t>Robo-Advisor:</a:t>
            </a:r>
            <a:r>
              <a:rPr lang="en-US" sz="2800" dirty="0"/>
              <a:t> An AI-powered investment platform that provides automated financial advice.</a:t>
            </a:r>
          </a:p>
          <a:p>
            <a:r>
              <a:rPr lang="en-US" sz="2800" b="1" dirty="0"/>
              <a:t>AI (Artificial Intelligence):</a:t>
            </a:r>
            <a:r>
              <a:rPr lang="en-US" sz="2800" dirty="0"/>
              <a:t> The development of computer systems that can perform tasks that typically require human intelligence.</a:t>
            </a:r>
          </a:p>
          <a:p>
            <a:r>
              <a:rPr lang="en-US" sz="2800" b="1" dirty="0"/>
              <a:t>Example: </a:t>
            </a:r>
            <a:r>
              <a:rPr lang="en-US" sz="2800" dirty="0" err="1"/>
              <a:t>Wahed</a:t>
            </a:r>
            <a:r>
              <a:rPr lang="en-US" sz="2800" dirty="0"/>
              <a:t> Invest, which uses AI for halal </a:t>
            </a:r>
            <a:r>
              <a:rPr lang="en-US" dirty="0"/>
              <a:t>investment portfolios.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67D36-F33C-722F-174C-0F3915D905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Implementation in Islamic Fintech: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Shariah-Compliant Robo-Advisors:</a:t>
            </a:r>
            <a:r>
              <a:rPr lang="en-US" dirty="0"/>
              <a:t> Developing AI-powered investment tools that offer Shariah-compliant investment advice.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AI for Fraud Detection:</a:t>
            </a:r>
            <a:r>
              <a:rPr lang="en-US" dirty="0"/>
              <a:t> Using AI to detect and prevent fraud in Islamic financial transactions.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AI for Risk Management:</a:t>
            </a:r>
            <a:r>
              <a:rPr lang="en-US" dirty="0"/>
              <a:t> Using AI to assess and manage risks in Islamic financial products.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61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966C0-E8D7-C8E0-E4A1-3438EAEDC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 &amp; Digital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E300-969F-4997-BE12-8EB93CC05A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What are Neo &amp; Digital Banking?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Neo-Banking:</a:t>
            </a:r>
            <a:r>
              <a:rPr lang="en-US" dirty="0"/>
              <a:t> A new type of bank that operates solely online.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Digital Banking:</a:t>
            </a:r>
            <a:r>
              <a:rPr lang="en-US" dirty="0"/>
              <a:t> The provision of banking services through digital channels.</a:t>
            </a:r>
          </a:p>
          <a:p>
            <a:r>
              <a:rPr lang="en-US" dirty="0"/>
              <a:t>Example: Islamic Mobile Banking App: A mobile app for accessing Shariah-compliant banking services, such as account balances, transfers, and investments. i.e. </a:t>
            </a:r>
            <a:r>
              <a:rPr lang="en-US" b="1" dirty="0"/>
              <a:t>Al </a:t>
            </a:r>
            <a:r>
              <a:rPr lang="en-US" b="1" dirty="0" err="1"/>
              <a:t>Maryah</a:t>
            </a:r>
            <a:r>
              <a:rPr lang="en-US" b="1" dirty="0"/>
              <a:t> Community Bank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25ABB-ACFD-3834-36C4-B85DDCA626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Implementation in Islamic Fintech: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Shariah-Compliant Neo-Banks:</a:t>
            </a:r>
            <a:r>
              <a:rPr lang="en-US" dirty="0"/>
              <a:t> Developing online banks that offer Shariah-compliant financial products and services.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Digital Islamic Banking:</a:t>
            </a:r>
            <a:r>
              <a:rPr lang="en-US" dirty="0"/>
              <a:t> Providing Islamic banking services through digital channels, such as mobile banking and online banking.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08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7B5C0-5666-90B9-B9C8-32A2EC87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Sub-Sectors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DB0A0-7155-0EAE-60F1-BE41A3939E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Major Areas of Innovation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Alternative Finance:</a:t>
            </a:r>
            <a:r>
              <a:rPr lang="en-US" dirty="0"/>
              <a:t> 64 firms (e.g., crowdfunding).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Payments:</a:t>
            </a:r>
            <a:r>
              <a:rPr lang="en-US" dirty="0"/>
              <a:t> 63 firms (digital solutions).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Fundraising:</a:t>
            </a:r>
            <a:r>
              <a:rPr lang="en-US" dirty="0"/>
              <a:t> 62 firms.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Wealth Management:</a:t>
            </a:r>
            <a:r>
              <a:rPr lang="en-US" dirty="0"/>
              <a:t> 57 firms (Shariah-compliant investments).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Deposit &amp; Lending:</a:t>
            </a:r>
            <a:r>
              <a:rPr lang="en-US" dirty="0"/>
              <a:t> 49 firms (Islamic banking).</a:t>
            </a:r>
          </a:p>
          <a:p>
            <a:endParaRPr lang="en-US" dirty="0"/>
          </a:p>
        </p:txBody>
      </p:sp>
      <p:pic>
        <p:nvPicPr>
          <p:cNvPr id="6146" name="Picture 2" descr="digital composite of globe amidst buildings and circuit - fintech top sub-sectors stock pictures, royalty-free photos &amp; images">
            <a:extLst>
              <a:ext uri="{FF2B5EF4-FFF2-40B4-BE49-F238E27FC236}">
                <a16:creationId xmlns:a16="http://schemas.microsoft.com/office/drawing/2014/main" id="{8F7E5E8F-2670-970B-C8C3-99A4CDA9A7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48" y="2560319"/>
            <a:ext cx="4718304" cy="355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14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C63AC-3C10-ACC3-1112-BFD55882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573A-0023-C9F3-4EC3-3E156C282F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Barriers to Growth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Regulatory diversity.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Limited consumer awareness.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Access to capital for startups.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Talent acquisition in finance, technology, and Shariah.</a:t>
            </a:r>
          </a:p>
          <a:p>
            <a:endParaRPr lang="en-US" dirty="0"/>
          </a:p>
        </p:txBody>
      </p:sp>
      <p:pic>
        <p:nvPicPr>
          <p:cNvPr id="7170" name="Picture 2" descr="mfa - multiple-factor authentication background - fintech challenges stock pictures, royalty-free photos &amp; images">
            <a:extLst>
              <a:ext uri="{FF2B5EF4-FFF2-40B4-BE49-F238E27FC236}">
                <a16:creationId xmlns:a16="http://schemas.microsoft.com/office/drawing/2014/main" id="{83600C18-4181-193F-F9DA-60BE330B1DB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50" y="2638605"/>
            <a:ext cx="4718302" cy="314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33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3849-85E6-E6C7-6444-B91E8D18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2F76-63FD-25AA-196F-902CD2D402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Unlocking Growth Potential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Expansion in South and Southeast Asia.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Emerging segments: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Digital assets.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Shariah-compliant insurance.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Social finance.</a:t>
            </a:r>
          </a:p>
          <a:p>
            <a:r>
              <a:rPr lang="en-US" dirty="0"/>
              <a:t>Innovations in DeFi and halal wealth management.</a:t>
            </a:r>
          </a:p>
        </p:txBody>
      </p:sp>
      <p:pic>
        <p:nvPicPr>
          <p:cNvPr id="8198" name="Picture 6" descr="business, financial, connectivty, technology concept. - islamic fintech opportunities stock pictures, royalty-free photos &amp; images">
            <a:extLst>
              <a:ext uri="{FF2B5EF4-FFF2-40B4-BE49-F238E27FC236}">
                <a16:creationId xmlns:a16="http://schemas.microsoft.com/office/drawing/2014/main" id="{22E2B270-728F-EDCC-D61B-A871A6A35C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50" y="2560320"/>
            <a:ext cx="4718302" cy="33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386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A49F-6D5C-9DB0-A7BE-BFD07C98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5B97F-233E-9AB9-6BE0-67D40132AE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 Promising Future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Cross-sector collaborations.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Supportive policies and frameworks.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Greater financial inclusion for Muslim and non-Muslim populations.</a:t>
            </a:r>
          </a:p>
          <a:p>
            <a:endParaRPr lang="en-US" dirty="0"/>
          </a:p>
        </p:txBody>
      </p:sp>
      <p:pic>
        <p:nvPicPr>
          <p:cNvPr id="9218" name="Picture 2" descr="smart city and connection lines. internet concept of global business in hong kong - islamic fintech future outlook stock pictures, royalty-free photos &amp; images">
            <a:extLst>
              <a:ext uri="{FF2B5EF4-FFF2-40B4-BE49-F238E27FC236}">
                <a16:creationId xmlns:a16="http://schemas.microsoft.com/office/drawing/2014/main" id="{A2EAE8E1-7140-9743-E338-0577A13458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21" y="2560319"/>
            <a:ext cx="4835731" cy="33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07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13768-E533-A34B-C7C2-4F038CE0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B8540-5B80-A692-4FE6-D7E0661B9E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What is Islamic Fintech?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Shariah-Compliant Subsector of Fintech</a:t>
            </a:r>
            <a:br>
              <a:rPr lang="en-US" dirty="0"/>
            </a:b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Adheres to Islamic principles (avoiding </a:t>
            </a:r>
            <a:r>
              <a:rPr lang="en-US" dirty="0" err="1"/>
              <a:t>riba</a:t>
            </a:r>
            <a:r>
              <a:rPr lang="en-US" dirty="0"/>
              <a:t>, </a:t>
            </a:r>
            <a:r>
              <a:rPr lang="en-US" dirty="0" err="1"/>
              <a:t>maysir</a:t>
            </a:r>
            <a:r>
              <a:rPr lang="en-US" dirty="0"/>
              <a:t>, and </a:t>
            </a:r>
            <a:r>
              <a:rPr lang="en-US" dirty="0" err="1"/>
              <a:t>gharar</a:t>
            </a:r>
            <a:r>
              <a:rPr lang="en-US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Incorporates advanced technologies for ethical finance.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Services: Digital Islamic banks, crowdfunding, halal investments, blockchain solutions.</a:t>
            </a:r>
          </a:p>
          <a:p>
            <a:endParaRPr lang="en-US" dirty="0"/>
          </a:p>
        </p:txBody>
      </p:sp>
      <p:pic>
        <p:nvPicPr>
          <p:cNvPr id="1026" name="Picture 2" descr="5 Years in Islamic FinTech: Navigating ...">
            <a:extLst>
              <a:ext uri="{FF2B5EF4-FFF2-40B4-BE49-F238E27FC236}">
                <a16:creationId xmlns:a16="http://schemas.microsoft.com/office/drawing/2014/main" id="{93797E5B-92BD-629F-FBDB-1152D56C17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0" y="2560320"/>
            <a:ext cx="4539343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961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A4616-E21D-4C52-3520-0E9ADAF4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781A7-861A-BD8F-4485-9DB0F5378A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Role of Islamic Fintech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Bridging ethical finance and technological innovation.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Contributing to global financial inclusion.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Providing sustainable and Shariah-compliant solutions.</a:t>
            </a:r>
          </a:p>
          <a:p>
            <a:endParaRPr lang="en-US" dirty="0"/>
          </a:p>
        </p:txBody>
      </p:sp>
      <p:pic>
        <p:nvPicPr>
          <p:cNvPr id="10244" name="Picture 4" descr="Islamic Banking: Everything You Need to ...">
            <a:extLst>
              <a:ext uri="{FF2B5EF4-FFF2-40B4-BE49-F238E27FC236}">
                <a16:creationId xmlns:a16="http://schemas.microsoft.com/office/drawing/2014/main" id="{0A4985C6-D1A3-6DE4-D9C8-A3337460F3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77" y="2560320"/>
            <a:ext cx="4718305" cy="33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9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FABE-228A-3C81-F02B-6875C210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118F0-06D3-1872-7D4B-BC96840A5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Muhammad Zubair</a:t>
            </a:r>
          </a:p>
          <a:p>
            <a:pPr marL="0" indent="0" algn="ctr">
              <a:buNone/>
            </a:pPr>
            <a:r>
              <a:rPr lang="en-US" b="1" dirty="0"/>
              <a:t>CEO :  AlHuda CIBE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info@alhudacibe.com</a:t>
            </a:r>
            <a:endParaRPr lang="en-US" b="1" u="sng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US" u="sng" dirty="0"/>
              <a:t>Website: </a:t>
            </a:r>
            <a:r>
              <a:rPr lang="en-US" u="sng" dirty="0">
                <a:hlinkClick r:id="rId3"/>
              </a:rPr>
              <a:t>https://www.alhudacibe.com/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5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A996-9A85-4347-9AF7-CA5A8E03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FFCFA-9CEA-0FE5-6EBC-5D8C9FA533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Key Drivers of Growth: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Increasing demand for ethical finance.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Global digital transformation trends.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Supportive regulatory landscapes.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Expanding Muslim population and ethical investments.</a:t>
            </a:r>
          </a:p>
        </p:txBody>
      </p:sp>
      <p:pic>
        <p:nvPicPr>
          <p:cNvPr id="2050" name="Picture 2" descr="illustration of electric car driving along arrow rising against circuit board - fintech growth drivers stock illustrations">
            <a:extLst>
              <a:ext uri="{FF2B5EF4-FFF2-40B4-BE49-F238E27FC236}">
                <a16:creationId xmlns:a16="http://schemas.microsoft.com/office/drawing/2014/main" id="{891C0903-35FC-9DBB-5C5F-30AC2931773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60320"/>
            <a:ext cx="4797552" cy="33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17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4B00-43B5-F7F2-7478-154C6560C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7A415-989E-79AC-4B66-1017462FC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97552" cy="33101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Global Market Snapshot, by Dinar Standard: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2022/23 Market Size:</a:t>
            </a:r>
            <a:r>
              <a:rPr lang="en-US" dirty="0"/>
              <a:t> $138 billion.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Projected Growth by 2027:</a:t>
            </a:r>
            <a:r>
              <a:rPr lang="en-US" dirty="0"/>
              <a:t> $306 billion (CAGR: 17.3%).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Comparison: Conventional fintech CAGR is 12.3%.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Top Contributors:</a:t>
            </a:r>
            <a:r>
              <a:rPr lang="en-US" dirty="0"/>
              <a:t> Saudi Arabia, Iran, Malaysia, UAE, Indonesia, and Kuwait (85% of transaction volume).</a:t>
            </a:r>
          </a:p>
          <a:p>
            <a:endParaRPr lang="en-US" dirty="0"/>
          </a:p>
        </p:txBody>
      </p:sp>
      <p:pic>
        <p:nvPicPr>
          <p:cNvPr id="3074" name="Picture 2" descr="circular economy line icon illustration - fintech market insights stock illustrations">
            <a:extLst>
              <a:ext uri="{FF2B5EF4-FFF2-40B4-BE49-F238E27FC236}">
                <a16:creationId xmlns:a16="http://schemas.microsoft.com/office/drawing/2014/main" id="{B6F08FD2-97D8-DFBA-F183-6A39C52D21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86" y="2560319"/>
            <a:ext cx="4253266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19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31B6-82F1-BAB7-E61D-5710EBA51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Ecosystems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16FA3-2D96-C6AB-550D-86F209362B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Top Islamic Fintech Ecosystems (GIFT Index)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1. Malaysia</a:t>
            </a:r>
            <a:r>
              <a:rPr lang="en-US" dirty="0"/>
              <a:t> (Leader in talent, regulation, and infrastructure).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2. Saudi Arabia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3. Indonesia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4. UAE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5. United Kingdom</a:t>
            </a:r>
            <a:endParaRPr lang="en-US" dirty="0"/>
          </a:p>
        </p:txBody>
      </p:sp>
      <p:pic>
        <p:nvPicPr>
          <p:cNvPr id="4098" name="Picture 2" descr="digital evolution or seedling growth in futuristic polygonal style. - fintech leading ecosystems stock illustrations">
            <a:extLst>
              <a:ext uri="{FF2B5EF4-FFF2-40B4-BE49-F238E27FC236}">
                <a16:creationId xmlns:a16="http://schemas.microsoft.com/office/drawing/2014/main" id="{386D3116-655C-A998-8EC9-1FBDF41D56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50" y="2560320"/>
            <a:ext cx="4718302" cy="33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5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8C93-1D52-DB87-C73D-D072C628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Distribution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31F3B-A393-0927-50E5-615B6D8876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Global Islamic Fintech Firms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512 firms worldwide.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Top countries: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Indonesia (65 firms)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Malaysia (57 firms)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UAE &amp; Saudi Arabia (43 each)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UK (43 firms).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7BEAFB-6F82-4C18-7911-A0298837D5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560638"/>
            <a:ext cx="4718304" cy="3470048"/>
          </a:xfrm>
        </p:spPr>
      </p:pic>
    </p:spTree>
    <p:extLst>
      <p:ext uri="{BB962C8B-B14F-4D97-AF65-F5344CB8AC3E}">
        <p14:creationId xmlns:p14="http://schemas.microsoft.com/office/powerpoint/2010/main" val="413756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77A5B4-9F62-31C0-00A8-3E3BA1F5F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57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BE9AFF37-EFC6-9B59-2A1B-B91DD2538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5D39-DCA5-2CA6-6C03-945703D7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AD821-1BF0-31EE-DEA4-F6A34AB928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What is Blockchain?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decentralized and secure digital ledger that records transactions transparently and immutably.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Eliminates the need for intermediaries, reducing costs and improving efficiency.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50E4E-1028-7AA2-1A6F-46B309FCE5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Implementation in Islamic Fintech:</a:t>
            </a:r>
            <a:endParaRPr lang="en-US" dirty="0"/>
          </a:p>
          <a:p>
            <a:r>
              <a:rPr lang="en-US" b="1" dirty="0"/>
              <a:t>Smart Contracts:</a:t>
            </a:r>
            <a:r>
              <a:rPr lang="en-US" dirty="0"/>
              <a:t> Automating Shariah-compliant contracts for transactions like Zakat, </a:t>
            </a:r>
            <a:r>
              <a:rPr lang="en-US" dirty="0" err="1"/>
              <a:t>Wakala</a:t>
            </a:r>
            <a:r>
              <a:rPr lang="en-US" dirty="0"/>
              <a:t>, and Mudarabah.</a:t>
            </a:r>
          </a:p>
          <a:p>
            <a:r>
              <a:rPr lang="en-US" b="1" dirty="0"/>
              <a:t>Tokenization of Assets:</a:t>
            </a:r>
            <a:r>
              <a:rPr lang="en-US" dirty="0"/>
              <a:t> Creating digital tokens representing real-world assets like gold or property, adhering to Shariah principles.</a:t>
            </a:r>
          </a:p>
        </p:txBody>
      </p:sp>
    </p:spTree>
    <p:extLst>
      <p:ext uri="{BB962C8B-B14F-4D97-AF65-F5344CB8AC3E}">
        <p14:creationId xmlns:p14="http://schemas.microsoft.com/office/powerpoint/2010/main" val="2519811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1100</Words>
  <Application>Microsoft Office PowerPoint</Application>
  <PresentationFormat>Widescreen</PresentationFormat>
  <Paragraphs>130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Islamic Fintech: Growth and Future Perspectives</vt:lpstr>
      <vt:lpstr>Introduction</vt:lpstr>
      <vt:lpstr>Growth Drivers</vt:lpstr>
      <vt:lpstr>Market Insights</vt:lpstr>
      <vt:lpstr>Leading Ecosystems</vt:lpstr>
      <vt:lpstr>Industry Distribution</vt:lpstr>
      <vt:lpstr>PowerPoint Presentation</vt:lpstr>
      <vt:lpstr>PowerPoint Presentation</vt:lpstr>
      <vt:lpstr>Blockchain</vt:lpstr>
      <vt:lpstr>Cryptocurrency &amp; NFT</vt:lpstr>
      <vt:lpstr>CBDC &amp; Regtech</vt:lpstr>
      <vt:lpstr>Payments &amp; Remittances</vt:lpstr>
      <vt:lpstr>Metaverse, AR &amp; VR</vt:lpstr>
      <vt:lpstr>Robo-Advisor &amp; AI</vt:lpstr>
      <vt:lpstr>Neo &amp; Digital Banking</vt:lpstr>
      <vt:lpstr>Top Sub-Sectors</vt:lpstr>
      <vt:lpstr>Challenges</vt:lpstr>
      <vt:lpstr>Opportunities</vt:lpstr>
      <vt:lpstr>Future Outlook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irfan asghar</dc:creator>
  <cp:lastModifiedBy>irfan asghar</cp:lastModifiedBy>
  <cp:revision>33</cp:revision>
  <dcterms:created xsi:type="dcterms:W3CDTF">2024-12-10T06:59:41Z</dcterms:created>
  <dcterms:modified xsi:type="dcterms:W3CDTF">2024-12-10T08:44:18Z</dcterms:modified>
</cp:coreProperties>
</file>